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4085" r:id="rId3"/>
  </p:sldMasterIdLst>
  <p:notesMasterIdLst>
    <p:notesMasterId r:id="rId28"/>
  </p:notesMasterIdLst>
  <p:sldIdLst>
    <p:sldId id="257" r:id="rId4"/>
    <p:sldId id="384" r:id="rId5"/>
    <p:sldId id="385" r:id="rId6"/>
    <p:sldId id="391" r:id="rId7"/>
    <p:sldId id="392" r:id="rId8"/>
    <p:sldId id="352" r:id="rId9"/>
    <p:sldId id="390" r:id="rId10"/>
    <p:sldId id="387" r:id="rId11"/>
    <p:sldId id="378" r:id="rId12"/>
    <p:sldId id="380" r:id="rId13"/>
    <p:sldId id="386" r:id="rId14"/>
    <p:sldId id="389" r:id="rId15"/>
    <p:sldId id="379" r:id="rId16"/>
    <p:sldId id="381" r:id="rId17"/>
    <p:sldId id="397" r:id="rId18"/>
    <p:sldId id="382" r:id="rId19"/>
    <p:sldId id="398" r:id="rId20"/>
    <p:sldId id="399" r:id="rId21"/>
    <p:sldId id="393" r:id="rId22"/>
    <p:sldId id="394" r:id="rId23"/>
    <p:sldId id="395" r:id="rId24"/>
    <p:sldId id="396" r:id="rId25"/>
    <p:sldId id="400" r:id="rId26"/>
    <p:sldId id="35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70" autoAdjust="0"/>
    <p:restoredTop sz="85096"/>
  </p:normalViewPr>
  <p:slideViewPr>
    <p:cSldViewPr snapToGrid="0">
      <p:cViewPr varScale="1">
        <p:scale>
          <a:sx n="118" d="100"/>
          <a:sy n="118" d="100"/>
        </p:scale>
        <p:origin x="6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ustomXml" Target="../customXml/item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01017-9DBA-4FE0-ABE3-72582E86BFD0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ADD01-CF37-4F82-A6AF-DF31D354C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9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9175" y="1082675"/>
            <a:ext cx="5195888" cy="2922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97787" y="8227507"/>
            <a:ext cx="3134882" cy="43460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A3923E-BB50-4F78-8841-04D40563FDE9}" type="slidenum">
              <a:rPr lang="en-US" sz="1400" ker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defRPr/>
              </a:pPr>
              <a:t>1</a:t>
            </a:fld>
            <a:endParaRPr 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133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9175" y="1082675"/>
            <a:ext cx="5195888" cy="2922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97787" y="8227507"/>
            <a:ext cx="3134882" cy="43460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A3923E-BB50-4F78-8841-04D40563FDE9}" type="slidenum">
              <a:rPr lang="en-US" sz="1400" ker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defRPr/>
              </a:pPr>
              <a:t>24</a:t>
            </a:fld>
            <a:endParaRPr 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05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8" name="Picture 6" descr="zscaler-logo-whtclear-06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25" y="255589"/>
              <a:ext cx="1879600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65759" y="2109216"/>
            <a:ext cx="10582799" cy="154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8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65759" y="3963776"/>
            <a:ext cx="10582799" cy="104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1333"/>
              </a:spcBef>
              <a:buClr>
                <a:schemeClr val="lt1"/>
              </a:buClr>
              <a:buSzPct val="100000"/>
              <a:buFont typeface="Source Sans Pro"/>
              <a:buNone/>
              <a:defRPr sz="3467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09585" marR="0" indent="0" algn="ctr" rtl="0">
              <a:spcBef>
                <a:spcPts val="37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219170" marR="0" indent="0" algn="ctr" rtl="0">
              <a:spcBef>
                <a:spcPts val="37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754" marR="0" indent="0" algn="ctr" rtl="0">
              <a:spcBef>
                <a:spcPts val="37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438339" marR="0" indent="0" algn="ctr" rtl="0">
              <a:spcBef>
                <a:spcPts val="37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047924" marR="0" indent="0" algn="ctr" rtl="0">
              <a:spcBef>
                <a:spcPts val="53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657509" marR="0" indent="0" algn="ctr" rtl="0">
              <a:spcBef>
                <a:spcPts val="53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267093" marR="0" indent="0" algn="ctr" rtl="0">
              <a:spcBef>
                <a:spcPts val="53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876678" marR="0" indent="0" algn="ctr" rtl="0">
              <a:spcBef>
                <a:spcPts val="53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0298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, sub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41960" y="1001854"/>
            <a:ext cx="10822941" cy="369332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441960" y="313419"/>
            <a:ext cx="10822941" cy="574516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b="1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38912" y="1584963"/>
            <a:ext cx="10826496" cy="4305300"/>
          </a:xfrm>
          <a:prstGeom prst="rect">
            <a:avLst/>
          </a:prstGeom>
        </p:spPr>
        <p:txBody>
          <a:bodyPr wrap="square">
            <a:noAutofit/>
          </a:bodyPr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964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, sub titl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41960" y="1001854"/>
            <a:ext cx="10822941" cy="369332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441960" y="313419"/>
            <a:ext cx="10822941" cy="574516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b="1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38912" y="1584963"/>
            <a:ext cx="10826496" cy="43053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169858" indent="-169858"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 algn="just">
              <a:lnSpc>
                <a:spcPct val="100000"/>
              </a:lnSpc>
              <a:spcAft>
                <a:spcPts val="40"/>
              </a:spcAft>
              <a:defRPr lang="en-US" sz="1400" b="0" i="0" kern="1200" dirty="0" smtClean="0">
                <a:solidFill>
                  <a:srgbClr val="000000"/>
                </a:solidFill>
                <a:latin typeface="HP Simplified" pitchFamily="34" charset="0"/>
                <a:ea typeface="+mn-ea"/>
                <a:cs typeface="HP Simplified" pitchFamily="34" charset="0"/>
              </a:defRPr>
            </a:lvl3pPr>
            <a:lvl4pPr algn="just">
              <a:lnSpc>
                <a:spcPct val="100000"/>
              </a:lnSpc>
              <a:spcAft>
                <a:spcPts val="40"/>
              </a:spcAft>
              <a:defRPr>
                <a:solidFill>
                  <a:srgbClr val="000000"/>
                </a:solidFill>
              </a:defRPr>
            </a:lvl4pPr>
            <a:lvl5pPr>
              <a:lnSpc>
                <a:spcPct val="100000"/>
              </a:lnSpc>
              <a:spcAft>
                <a:spcPts val="40"/>
              </a:spcAft>
              <a:defRPr>
                <a:solidFill>
                  <a:srgbClr val="000000"/>
                </a:solidFill>
              </a:defRPr>
            </a:lvl5pPr>
            <a:lvl6pPr marL="690545" indent="-233357">
              <a:lnSpc>
                <a:spcPct val="100000"/>
              </a:lnSpc>
              <a:spcAft>
                <a:spcPts val="40"/>
              </a:spcAft>
              <a:buFont typeface="HP Simplified" pitchFamily="34" charset="0"/>
              <a:buChar char="-"/>
              <a:defRPr sz="1400"/>
            </a:lvl6pPr>
            <a:lvl7pPr marL="914377" indent="-223833">
              <a:lnSpc>
                <a:spcPct val="100000"/>
              </a:lnSpc>
              <a:spcAft>
                <a:spcPts val="40"/>
              </a:spcAft>
              <a:defRPr sz="1400"/>
            </a:lvl7pPr>
          </a:lstStyle>
          <a:p>
            <a:pPr marL="169858" lvl="0" indent="-169858" algn="l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</a:pPr>
            <a:r>
              <a:rPr lang="en-US"/>
              <a:t>Click to edit Master text styles</a:t>
            </a:r>
          </a:p>
          <a:p>
            <a:pPr marL="169858" lvl="1" indent="-169858" algn="l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</a:pPr>
            <a:r>
              <a:rPr lang="en-US"/>
              <a:t>Second level</a:t>
            </a:r>
          </a:p>
          <a:p>
            <a:pPr marL="169858" lvl="2" indent="-169858" algn="l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</a:pPr>
            <a:r>
              <a:rPr lang="en-US"/>
              <a:t>Third level</a:t>
            </a:r>
          </a:p>
          <a:p>
            <a:pPr marL="169858" lvl="3" indent="-169858" algn="l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</a:pPr>
            <a:r>
              <a:rPr lang="en-US"/>
              <a:t>Fourth level</a:t>
            </a:r>
          </a:p>
          <a:p>
            <a:pPr marL="169858" lvl="4" indent="-169858" algn="l" defTabSz="45718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81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title, sub title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441967" y="313417"/>
            <a:ext cx="11280140" cy="5730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38912" y="1585385"/>
            <a:ext cx="3364992" cy="4296832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4165981" y="1585390"/>
            <a:ext cx="3364992" cy="4296833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893051" y="1585385"/>
            <a:ext cx="3369733" cy="4296832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41967" y="1001854"/>
            <a:ext cx="11280140" cy="369332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68890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441960" y="313419"/>
            <a:ext cx="10822941" cy="574516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b="1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38912" y="1584960"/>
            <a:ext cx="10823872" cy="4293024"/>
          </a:xfrm>
          <a:prstGeom prst="rect">
            <a:avLst/>
          </a:prstGeom>
        </p:spPr>
        <p:txBody>
          <a:bodyPr wrap="square">
            <a:noAutofit/>
          </a:bodyPr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0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7268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39" y="2130426"/>
            <a:ext cx="10362724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7" y="3886200"/>
            <a:ext cx="853344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53D7-BDA5-0149-A04E-E9760FF3B3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BD40-0E96-A847-AE6E-274F77089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24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53D7-BDA5-0149-A04E-E9760FF3B3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BD40-0E96-A847-AE6E-274F77089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49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64" y="4406901"/>
            <a:ext cx="1036272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64" y="2906713"/>
            <a:ext cx="1036272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53D7-BDA5-0149-A04E-E9760FF3B3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BD40-0E96-A847-AE6E-274F77089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8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600201"/>
            <a:ext cx="541002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20" y="1600201"/>
            <a:ext cx="54100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53D7-BDA5-0149-A04E-E9760FF3B3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BD40-0E96-A847-AE6E-274F77089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86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620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62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63" y="1535113"/>
            <a:ext cx="538937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63" y="2174875"/>
            <a:ext cx="538937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53D7-BDA5-0149-A04E-E9760FF3B3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BD40-0E96-A847-AE6E-274F77089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5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5759" y="146304"/>
            <a:ext cx="11460480" cy="1024467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8721" y="6333060"/>
            <a:ext cx="3840761" cy="23330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kern="0" dirty="0">
              <a:solidFill>
                <a:prstClr val="white">
                  <a:lumMod val="75000"/>
                </a:prstClr>
              </a:solidFill>
              <a:sym typeface="Arial"/>
            </a:endParaRP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0579" y="6437498"/>
            <a:ext cx="666044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0981A3F-DCDB-F44C-A16F-785B91504D86}" type="slidenum">
              <a:rPr lang="en-US" kern="0" smtClean="0">
                <a:solidFill>
                  <a:prstClr val="white">
                    <a:lumMod val="6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 kern="0" dirty="0">
              <a:solidFill>
                <a:prstClr val="white">
                  <a:lumMod val="65000"/>
                </a:prstClr>
              </a:solidFill>
              <a:cs typeface="Arial"/>
              <a:sym typeface="Arial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759" y="1597152"/>
            <a:ext cx="11460480" cy="4656667"/>
          </a:xfrm>
          <a:prstGeom prst="rect">
            <a:avLst/>
          </a:prstGeom>
        </p:spPr>
        <p:txBody>
          <a:bodyPr/>
          <a:lstStyle>
            <a:lvl1pPr marL="237738" indent="-237738">
              <a:lnSpc>
                <a:spcPct val="85000"/>
              </a:lnSpc>
              <a:spcBef>
                <a:spcPts val="1400"/>
              </a:spcBef>
              <a:buSzPct val="100000"/>
              <a:buFont typeface="Source Sans Pro"/>
              <a:buChar char="‣"/>
              <a:defRPr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C1500"/>
                </a:solidFill>
              </a:defRPr>
            </a:lvl4pPr>
            <a:lvl5pPr>
              <a:defRPr>
                <a:solidFill>
                  <a:srgbClr val="1C15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6866514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53D7-BDA5-0149-A04E-E9760FF3B3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BD40-0E96-A847-AE6E-274F77089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27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53D7-BDA5-0149-A04E-E9760FF3B3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BD40-0E96-A847-AE6E-274F77089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59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10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16" y="273051"/>
            <a:ext cx="68153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10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53D7-BDA5-0149-A04E-E9760FF3B3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BD40-0E96-A847-AE6E-274F77089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72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810" y="4800600"/>
            <a:ext cx="731551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810" y="612775"/>
            <a:ext cx="731551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810" y="5367338"/>
            <a:ext cx="731551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53D7-BDA5-0149-A04E-E9760FF3B3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BD40-0E96-A847-AE6E-274F77089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54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53D7-BDA5-0149-A04E-E9760FF3B3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BD40-0E96-A847-AE6E-274F77089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44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915" y="274639"/>
            <a:ext cx="27423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274639"/>
            <a:ext cx="807771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53D7-BDA5-0149-A04E-E9760FF3B3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3BD40-0E96-A847-AE6E-274F77089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7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 title with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41960" y="1001854"/>
            <a:ext cx="10822941" cy="369332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441960" y="313419"/>
            <a:ext cx="10822941" cy="574516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b="1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38912" y="1584963"/>
            <a:ext cx="10826496" cy="4305300"/>
          </a:xfrm>
          <a:prstGeom prst="rect">
            <a:avLst/>
          </a:prstGeom>
        </p:spPr>
        <p:txBody>
          <a:bodyPr wrap="square">
            <a:noAutofit/>
          </a:bodyPr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17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title, sub title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441967" y="313417"/>
            <a:ext cx="11280140" cy="5730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38912" y="1585385"/>
            <a:ext cx="3364992" cy="4296832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4165981" y="1585390"/>
            <a:ext cx="3364992" cy="4296833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893051" y="1585385"/>
            <a:ext cx="3369733" cy="4296832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41967" y="1001854"/>
            <a:ext cx="11280140" cy="369332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3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8086" y="93133"/>
            <a:ext cx="11033577" cy="1024467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85000"/>
              </a:lnSpc>
              <a:spcBef>
                <a:spcPts val="0"/>
              </a:spcBef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8720" y="6333061"/>
            <a:ext cx="3840761" cy="23330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©2013 </a:t>
            </a:r>
            <a:r>
              <a:rPr lang="en-US" dirty="0" err="1"/>
              <a:t>Zscaler</a:t>
            </a:r>
            <a:r>
              <a:rPr lang="en-US" dirty="0"/>
              <a:t>, Inc. All rights reserved.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0578" y="6437498"/>
            <a:ext cx="666044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5C77074-CCFB-4638-B0EF-A11B902A47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01951" y="1627482"/>
            <a:ext cx="11017516" cy="4656667"/>
          </a:xfrm>
          <a:prstGeom prst="rect">
            <a:avLst/>
          </a:prstGeom>
        </p:spPr>
        <p:txBody>
          <a:bodyPr/>
          <a:lstStyle>
            <a:lvl1pPr marL="237744" indent="-237744">
              <a:lnSpc>
                <a:spcPct val="85000"/>
              </a:lnSpc>
              <a:spcBef>
                <a:spcPts val="1400"/>
              </a:spcBef>
              <a:buSzPct val="100000"/>
              <a:buFont typeface="Source Sans Pro"/>
              <a:buChar char="‣"/>
              <a:defRPr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C1500"/>
                </a:solidFill>
              </a:defRPr>
            </a:lvl4pPr>
            <a:lvl5pPr>
              <a:defRPr>
                <a:solidFill>
                  <a:srgbClr val="1C15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837919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8" name="Picture 6" descr="zscaler-logo-whtclear-06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25" y="255589"/>
              <a:ext cx="1879600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65759" y="2109216"/>
            <a:ext cx="10582799" cy="154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8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0" algn="l" rtl="0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65759" y="3963776"/>
            <a:ext cx="10582799" cy="104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1333"/>
              </a:spcBef>
              <a:buClr>
                <a:schemeClr val="lt1"/>
              </a:buClr>
              <a:buSzPct val="100000"/>
              <a:buFont typeface="Source Sans Pro"/>
              <a:buNone/>
              <a:defRPr sz="3467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09585" marR="0" indent="0" algn="ctr" rtl="0">
              <a:spcBef>
                <a:spcPts val="37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219170" marR="0" indent="0" algn="ctr" rtl="0">
              <a:spcBef>
                <a:spcPts val="37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754" marR="0" indent="0" algn="ctr" rtl="0">
              <a:spcBef>
                <a:spcPts val="37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438339" marR="0" indent="0" algn="ctr" rtl="0">
              <a:spcBef>
                <a:spcPts val="37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047924" marR="0" indent="0" algn="ctr" rtl="0">
              <a:spcBef>
                <a:spcPts val="53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657509" marR="0" indent="0" algn="ctr" rtl="0">
              <a:spcBef>
                <a:spcPts val="53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267093" marR="0" indent="0" algn="ctr" rtl="0">
              <a:spcBef>
                <a:spcPts val="53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876678" marR="0" indent="0" algn="ctr" rtl="0">
              <a:spcBef>
                <a:spcPts val="533"/>
              </a:spcBef>
              <a:buClr>
                <a:srgbClr val="B0B0B2"/>
              </a:buClr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76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5759" y="146304"/>
            <a:ext cx="11460480" cy="1024467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8721" y="6333060"/>
            <a:ext cx="3840761" cy="23330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kern="0" dirty="0">
              <a:solidFill>
                <a:prstClr val="white">
                  <a:lumMod val="75000"/>
                </a:prstClr>
              </a:solidFill>
              <a:sym typeface="Arial"/>
            </a:endParaRP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0579" y="6437498"/>
            <a:ext cx="666044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0981A3F-DCDB-F44C-A16F-785B91504D86}" type="slidenum">
              <a:rPr lang="en-US" kern="0" smtClean="0">
                <a:solidFill>
                  <a:prstClr val="white">
                    <a:lumMod val="6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 kern="0" dirty="0">
              <a:solidFill>
                <a:prstClr val="white">
                  <a:lumMod val="65000"/>
                </a:prstClr>
              </a:solidFill>
              <a:cs typeface="Arial"/>
              <a:sym typeface="Arial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759" y="1597152"/>
            <a:ext cx="11460480" cy="4656667"/>
          </a:xfrm>
          <a:prstGeom prst="rect">
            <a:avLst/>
          </a:prstGeom>
        </p:spPr>
        <p:txBody>
          <a:bodyPr/>
          <a:lstStyle>
            <a:lvl1pPr marL="237738" indent="-237738">
              <a:lnSpc>
                <a:spcPct val="85000"/>
              </a:lnSpc>
              <a:spcBef>
                <a:spcPts val="1400"/>
              </a:spcBef>
              <a:buSzPct val="100000"/>
              <a:buFont typeface="Source Sans Pro"/>
              <a:buChar char="‣"/>
              <a:defRPr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C1500"/>
                </a:solidFill>
              </a:defRPr>
            </a:lvl4pPr>
            <a:lvl5pPr>
              <a:defRPr>
                <a:solidFill>
                  <a:srgbClr val="1C15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612980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5761" y="414528"/>
            <a:ext cx="11453708" cy="1024467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9771160" y="6124221"/>
            <a:ext cx="2420840" cy="733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5761" y="1627481"/>
            <a:ext cx="11453707" cy="4656667"/>
          </a:xfrm>
          <a:prstGeom prst="rect">
            <a:avLst/>
          </a:prstGeom>
        </p:spPr>
        <p:txBody>
          <a:bodyPr/>
          <a:lstStyle>
            <a:lvl1pPr marL="237738" indent="-237738">
              <a:lnSpc>
                <a:spcPct val="85000"/>
              </a:lnSpc>
              <a:spcBef>
                <a:spcPts val="1400"/>
              </a:spcBef>
              <a:buSzPct val="100000"/>
              <a:buFont typeface="Source Sans Pro"/>
              <a:buChar char="‣"/>
              <a:defRPr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C1500"/>
                </a:solidFill>
              </a:defRPr>
            </a:lvl4pPr>
            <a:lvl5pPr>
              <a:defRPr>
                <a:solidFill>
                  <a:srgbClr val="1C15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391642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8088" y="93133"/>
            <a:ext cx="11033577" cy="1024467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85000"/>
              </a:lnSpc>
              <a:spcBef>
                <a:spcPts val="0"/>
              </a:spcBef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8721" y="6333062"/>
            <a:ext cx="3840761" cy="23330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kern="0" dirty="0">
              <a:solidFill>
                <a:prstClr val="white">
                  <a:lumMod val="75000"/>
                </a:prstClr>
              </a:solidFill>
              <a:sym typeface="Arial"/>
            </a:endParaRP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0579" y="6437499"/>
            <a:ext cx="666044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0981A3F-DCDB-F44C-A16F-785B91504D86}" type="slidenum">
              <a:rPr lang="en-US" kern="0" smtClean="0">
                <a:solidFill>
                  <a:prstClr val="white">
                    <a:lumMod val="6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 kern="0" dirty="0">
              <a:solidFill>
                <a:prstClr val="white">
                  <a:lumMod val="6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53103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61245" y="203201"/>
            <a:ext cx="11460399" cy="74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SzPct val="100000"/>
              <a:buFont typeface="Source Sans Pro"/>
              <a:buNone/>
              <a:defRPr sz="2400" b="1"/>
            </a:lvl1pPr>
            <a:lvl2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65759" y="1600202"/>
            <a:ext cx="11460399" cy="459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64592" marR="0" indent="-62992" algn="l" rtl="0"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</a:defRPr>
            </a:lvl1pPr>
            <a:lvl2pPr marL="557784" marR="0" indent="-87883" algn="l" rtl="0">
              <a:spcBef>
                <a:spcPts val="280"/>
              </a:spcBef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</a:defRPr>
            </a:lvl2pPr>
            <a:lvl3pPr marL="1143000" marR="0" indent="-139700" algn="l" rtl="0">
              <a:spcBef>
                <a:spcPts val="280"/>
              </a:spcBef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</a:defRPr>
            </a:lvl3pPr>
            <a:lvl4pPr marL="1600200" marR="0" indent="-139700" algn="l" rtl="0">
              <a:spcBef>
                <a:spcPts val="280"/>
              </a:spcBef>
              <a:buClr>
                <a:schemeClr val="dk1"/>
              </a:buClr>
              <a:buFont typeface="Arial"/>
              <a:buChar char="–"/>
              <a:defRPr>
                <a:solidFill>
                  <a:schemeClr val="dk1"/>
                </a:solidFill>
              </a:defRPr>
            </a:lvl4pPr>
            <a:lvl5pPr marL="2057400" marR="0" indent="-139700" algn="l" rtl="0">
              <a:spcBef>
                <a:spcPts val="280"/>
              </a:spcBef>
              <a:buClr>
                <a:schemeClr val="dk1"/>
              </a:buClr>
              <a:buFont typeface="Arial"/>
              <a:buChar char="»"/>
              <a:defRPr>
                <a:solidFill>
                  <a:schemeClr val="dk1"/>
                </a:solidFill>
              </a:defRPr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</a:defRPr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</a:defRPr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</a:defRPr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pic>
        <p:nvPicPr>
          <p:cNvPr id="7" name="Picture 3" descr="ppt-blue-logo-05-01-flat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676" y="201613"/>
            <a:ext cx="1335024" cy="30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6668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4097" r:id="rId5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Source Sans Pro"/>
          <a:ea typeface="Arial"/>
          <a:cs typeface="Source Sans Pro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Source Sans Pro"/>
          <a:ea typeface="Arial"/>
          <a:cs typeface="Source Sans Pro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61245" y="203201"/>
            <a:ext cx="11460399" cy="74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SzPct val="100000"/>
              <a:buFont typeface="Source Sans Pro"/>
              <a:buNone/>
              <a:defRPr sz="2400" b="1"/>
            </a:lvl1pPr>
            <a:lvl2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marL="0" marR="0" indent="0" algn="l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65759" y="1600202"/>
            <a:ext cx="11460399" cy="459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64592" marR="0" indent="-62992" algn="l" rtl="0"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</a:defRPr>
            </a:lvl1pPr>
            <a:lvl2pPr marL="557784" marR="0" indent="-87883" algn="l" rtl="0">
              <a:spcBef>
                <a:spcPts val="280"/>
              </a:spcBef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</a:defRPr>
            </a:lvl2pPr>
            <a:lvl3pPr marL="1143000" marR="0" indent="-139700" algn="l" rtl="0">
              <a:spcBef>
                <a:spcPts val="280"/>
              </a:spcBef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</a:defRPr>
            </a:lvl3pPr>
            <a:lvl4pPr marL="1600200" marR="0" indent="-139700" algn="l" rtl="0">
              <a:spcBef>
                <a:spcPts val="280"/>
              </a:spcBef>
              <a:buClr>
                <a:schemeClr val="dk1"/>
              </a:buClr>
              <a:buFont typeface="Arial"/>
              <a:buChar char="–"/>
              <a:defRPr>
                <a:solidFill>
                  <a:schemeClr val="dk1"/>
                </a:solidFill>
              </a:defRPr>
            </a:lvl4pPr>
            <a:lvl5pPr marL="2057400" marR="0" indent="-139700" algn="l" rtl="0">
              <a:spcBef>
                <a:spcPts val="280"/>
              </a:spcBef>
              <a:buClr>
                <a:schemeClr val="dk1"/>
              </a:buClr>
              <a:buFont typeface="Arial"/>
              <a:buChar char="»"/>
              <a:defRPr>
                <a:solidFill>
                  <a:schemeClr val="dk1"/>
                </a:solidFill>
              </a:defRPr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</a:defRPr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</a:defRPr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</a:defRPr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pic>
        <p:nvPicPr>
          <p:cNvPr id="7" name="Picture 3" descr="ppt-blue-logo-05-01-flat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676" y="201613"/>
            <a:ext cx="1335024" cy="30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823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4" r:id="rId9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Source Sans Pro"/>
          <a:ea typeface="Arial"/>
          <a:cs typeface="Source Sans Pro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Source Sans Pro"/>
          <a:ea typeface="Arial"/>
          <a:cs typeface="Source Sans Pro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60" y="274638"/>
            <a:ext cx="109724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0" y="1600201"/>
            <a:ext cx="1097248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87"/>
            <a:fld id="{DB7D53D7-BDA5-0149-A04E-E9760FF3B3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87"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98" y="6356351"/>
            <a:ext cx="3861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8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288" y="6356351"/>
            <a:ext cx="28439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87"/>
            <a:fld id="{4873BD40-0E96-A847-AE6E-274F77089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8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3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ips.zscaler.net/zpa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dfs.company.com/adfs/ls/idpinitiatedsignon" TargetMode="External"/><Relationship Id="rId2" Type="http://schemas.openxmlformats.org/officeDocument/2006/relationships/hyperlink" Target="https://adfs.company.com/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company.okta.com/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elshgeek.okta.com/app/exk191sno05FtxtCs1d8/sso/saml/metadata" TargetMode="External"/><Relationship Id="rId2" Type="http://schemas.openxmlformats.org/officeDocument/2006/relationships/hyperlink" Target="https://adfs.welshgeek.net/FederationMetadata/2006-07/FederationMetadata.xml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samlsp.private.zscaler.com/auth/login?domain=company.com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samlsp.private.zscaler.com/auth/login?domain=company.com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amlsp.private.zscaler.com/auth/login?domain=company.com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ips.zscloud.net/zpa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76215" y="208894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600"/>
              </a:spcBef>
            </a:pPr>
            <a:endParaRPr lang="en-US" sz="1600" kern="0" dirty="0">
              <a:solidFill>
                <a:srgbClr val="58595B"/>
              </a:solidFill>
              <a:cs typeface="Arial"/>
              <a:sym typeface="Arial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28903" y="5711816"/>
            <a:ext cx="10422467" cy="694792"/>
          </a:xfrm>
          <a:prstGeom prst="rect">
            <a:avLst/>
          </a:prstGeom>
        </p:spPr>
        <p:txBody>
          <a:bodyPr lIns="0" bIns="0" anchor="b"/>
          <a:lstStyle>
            <a:lvl1pPr algn="l" defTabSz="914377" rtl="0" eaLnBrk="1" latinLnBrk="0" hangingPunct="1">
              <a:spcBef>
                <a:spcPts val="600"/>
              </a:spcBef>
              <a:buNone/>
              <a:defRPr sz="4000" b="1" kern="1200" baseline="0">
                <a:solidFill>
                  <a:schemeClr val="bg1"/>
                </a:solidFill>
                <a:latin typeface="+mj-lt"/>
                <a:ea typeface="+mj-ea"/>
                <a:cs typeface="Impact"/>
              </a:defRPr>
            </a:lvl1pPr>
          </a:lstStyle>
          <a:p>
            <a:endParaRPr lang="en-US" sz="1500" b="0" dirty="0">
              <a:solidFill>
                <a:srgbClr val="FFFFFF"/>
              </a:solidFill>
              <a:latin typeface="Source Sans Pro"/>
              <a:cs typeface="Source Sans Pro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>
                <a:latin typeface="Calibri" panose="020F0502020204030204" pitchFamily="34" charset="0"/>
              </a:rPr>
              <a:t>Zscaler Private Access</a:t>
            </a:r>
            <a:br>
              <a:rPr lang="en-US" sz="6000" dirty="0">
                <a:latin typeface="Calibri" panose="020F0502020204030204" pitchFamily="34" charset="0"/>
              </a:rPr>
            </a:br>
            <a:r>
              <a:rPr lang="en-US" sz="6000" dirty="0">
                <a:latin typeface="Calibri" panose="020F0502020204030204" pitchFamily="34" charset="0"/>
              </a:rPr>
              <a:t>Troubleshooting</a:t>
            </a:r>
          </a:p>
        </p:txBody>
      </p:sp>
      <p:sp>
        <p:nvSpPr>
          <p:cNvPr id="8" name="Shape 13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Mark Ryan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Director Emerging Technologies EMEA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566264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>
                <a:hlinkClick r:id="rId2"/>
              </a:rPr>
              <a:t>https://ips.zscaler.net/zpa</a:t>
            </a:r>
            <a:r>
              <a:rPr lang="en-US" sz="2400" dirty="0"/>
              <a:t> - currently the same for every cloud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Every Connector needs to be able to connect to every ZEN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BRK MT SETUP TIMEOUT in ZPA Admin logs implies one connector cannot connect to a ZEN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Ensure no SSL or Authentication between connector and ZEN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If Connector isn’t enrolling properly, best to blow away the directory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 err="1"/>
              <a:t>sudo</a:t>
            </a:r>
            <a:r>
              <a:rPr lang="en-US" sz="2400" dirty="0"/>
              <a:t> </a:t>
            </a:r>
            <a:r>
              <a:rPr lang="en-US" sz="2400" dirty="0" err="1"/>
              <a:t>rm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f /opt/</a:t>
            </a:r>
            <a:r>
              <a:rPr lang="en-US" sz="2400" dirty="0" err="1"/>
              <a:t>zscaler</a:t>
            </a:r>
            <a:r>
              <a:rPr lang="en-US" sz="2400" dirty="0"/>
              <a:t>/</a:t>
            </a:r>
            <a:r>
              <a:rPr lang="en-US" sz="2400" dirty="0" err="1"/>
              <a:t>var</a:t>
            </a:r>
            <a:r>
              <a:rPr lang="en-US" sz="2400" dirty="0"/>
              <a:t>/*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Put the new </a:t>
            </a:r>
            <a:r>
              <a:rPr lang="en-US" sz="2400" dirty="0" err="1"/>
              <a:t>provision_key</a:t>
            </a:r>
            <a:r>
              <a:rPr lang="en-US" sz="2400" dirty="0"/>
              <a:t> in there and restart the service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Connector will fingerprint the hardware on generating the keys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If </a:t>
            </a:r>
            <a:r>
              <a:rPr lang="en-US" sz="2400" dirty="0" err="1"/>
              <a:t>Vsphere</a:t>
            </a:r>
            <a:r>
              <a:rPr lang="en-US" sz="2400" dirty="0"/>
              <a:t> restarts/moves hosts </a:t>
            </a:r>
            <a:r>
              <a:rPr lang="mr-IN" sz="2400" dirty="0"/>
              <a:t>–</a:t>
            </a:r>
            <a:r>
              <a:rPr lang="en-US" sz="2400" dirty="0"/>
              <a:t> then the MAC Address may change.  The system will not be able to validate keys and join cloud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Force </a:t>
            </a:r>
            <a:r>
              <a:rPr lang="en-US" sz="2400" dirty="0" err="1"/>
              <a:t>Vsphere</a:t>
            </a:r>
            <a:r>
              <a:rPr lang="en-US" sz="2400" dirty="0"/>
              <a:t> to use static MAC addresses for the hosts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You will need to re-provision if the MAC has changed</a:t>
            </a:r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857440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Application Access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Ping Application - is it accessible?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Curl Application (if HTTP/HTTPS) </a:t>
            </a:r>
            <a:r>
              <a:rPr lang="mr-IN" sz="2400" dirty="0"/>
              <a:t>–</a:t>
            </a:r>
            <a:r>
              <a:rPr lang="en-US" sz="2400" dirty="0"/>
              <a:t> is it available?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NC/TELNET Otherwise </a:t>
            </a:r>
            <a:r>
              <a:rPr lang="mr-IN" sz="2400" dirty="0"/>
              <a:t>–</a:t>
            </a:r>
            <a:r>
              <a:rPr lang="en-US" sz="2400" dirty="0"/>
              <a:t> is it listening?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PCAP when user accesses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 err="1"/>
              <a:t>sudo</a:t>
            </a:r>
            <a:r>
              <a:rPr lang="en-US" sz="2400" dirty="0"/>
              <a:t> to root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cd /</a:t>
            </a:r>
            <a:r>
              <a:rPr lang="en-US" sz="2400" dirty="0" err="1"/>
              <a:t>tmp</a:t>
            </a:r>
            <a:endParaRPr lang="en-US" sz="2400" dirty="0"/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 err="1"/>
              <a:t>tcpdump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 err="1"/>
              <a:t>i</a:t>
            </a:r>
            <a:r>
              <a:rPr lang="en-US" sz="2400" dirty="0"/>
              <a:t> eth0 </a:t>
            </a:r>
            <a:r>
              <a:rPr lang="mr-IN" sz="2400" dirty="0"/>
              <a:t>–</a:t>
            </a:r>
            <a:r>
              <a:rPr lang="en-US" sz="2400" dirty="0"/>
              <a:t>w ./</a:t>
            </a:r>
            <a:r>
              <a:rPr lang="en-US" sz="2400" dirty="0" err="1"/>
              <a:t>tcpdump.pcap</a:t>
            </a:r>
            <a:r>
              <a:rPr lang="en-US" sz="2400" dirty="0"/>
              <a:t> “host </a:t>
            </a:r>
            <a:r>
              <a:rPr lang="en-US" sz="2400" dirty="0" err="1"/>
              <a:t>server.company.com</a:t>
            </a:r>
            <a:r>
              <a:rPr lang="en-US" sz="2400" dirty="0"/>
              <a:t>”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 err="1"/>
              <a:t>Ctrl+c</a:t>
            </a:r>
            <a:r>
              <a:rPr lang="en-US" sz="2400" dirty="0"/>
              <a:t> to cancel capture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 err="1"/>
              <a:t>scp</a:t>
            </a:r>
            <a:r>
              <a:rPr lang="en-US" sz="2400" dirty="0"/>
              <a:t> connector:/</a:t>
            </a:r>
            <a:r>
              <a:rPr lang="en-US" sz="2400" dirty="0" err="1"/>
              <a:t>tmp</a:t>
            </a:r>
            <a:r>
              <a:rPr lang="en-US" sz="2400" dirty="0"/>
              <a:t>/</a:t>
            </a:r>
            <a:r>
              <a:rPr lang="en-US" sz="2400" dirty="0" err="1"/>
              <a:t>tcpdump.pcap</a:t>
            </a:r>
            <a:r>
              <a:rPr lang="en-US" sz="2400" dirty="0"/>
              <a:t> ./</a:t>
            </a:r>
            <a:r>
              <a:rPr lang="en-US" sz="2400" dirty="0" err="1"/>
              <a:t>tcpdump.pcap</a:t>
            </a:r>
            <a:endParaRPr lang="en-US" sz="2400" dirty="0"/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Open in </a:t>
            </a:r>
            <a:r>
              <a:rPr lang="en-US" sz="2400" dirty="0" err="1"/>
              <a:t>wireshark</a:t>
            </a:r>
            <a:endParaRPr lang="en-US" sz="2400" dirty="0"/>
          </a:p>
          <a:p>
            <a:pPr marL="928116" lvl="2" indent="-342900">
              <a:spcBef>
                <a:spcPts val="0"/>
              </a:spcBef>
              <a:buClrTx/>
            </a:pPr>
            <a:endParaRPr lang="en-US" sz="2400" dirty="0"/>
          </a:p>
          <a:p>
            <a:pPr marL="928116" lvl="2" indent="-342900">
              <a:spcBef>
                <a:spcPts val="0"/>
              </a:spcBef>
              <a:buClrTx/>
            </a:pP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843359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Connectors - Groups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Group connectors by location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Do not put all connectors in all DC’s in a single group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Expectation is that all connectors in a group are </a:t>
            </a:r>
            <a:r>
              <a:rPr lang="en-US" sz="2400" dirty="0" err="1"/>
              <a:t>equivelent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i.e. same distance from applications and same specs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Create multiple groups </a:t>
            </a:r>
            <a:r>
              <a:rPr lang="mr-IN" sz="2400" dirty="0"/>
              <a:t>–</a:t>
            </a:r>
            <a:r>
              <a:rPr lang="en-US" sz="2400" dirty="0"/>
              <a:t> one for each DC (say)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Assign applications to multiple connector groups </a:t>
            </a:r>
            <a:r>
              <a:rPr lang="mr-IN" sz="2400" dirty="0"/>
              <a:t>–</a:t>
            </a:r>
            <a:r>
              <a:rPr lang="en-US" sz="2400" dirty="0"/>
              <a:t> failover will occur between groups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NO CONNECTOR AVAILABLE = no connector was advertising the application.  Application is in a server group, server is associated with Connector group.  Make sure multiple connector groups are associated for failover.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Minimum 2 connectors per connector group.</a:t>
            </a:r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531795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- ADFS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dig </a:t>
            </a:r>
            <a:r>
              <a:rPr lang="en-US" sz="2400" dirty="0" err="1"/>
              <a:t>adfs.company.com</a:t>
            </a: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curl </a:t>
            </a:r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adfs.company.com</a:t>
            </a:r>
            <a:r>
              <a:rPr lang="en-US" sz="2400" dirty="0">
                <a:hlinkClick r:id="rId2"/>
              </a:rPr>
              <a:t>/</a:t>
            </a: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Browse to </a:t>
            </a:r>
            <a:r>
              <a:rPr lang="en-US" sz="2400" dirty="0">
                <a:hlinkClick r:id="rId3"/>
              </a:rPr>
              <a:t>https://adfs.company.com/adfs/ls/idpinitiatedsignon</a:t>
            </a:r>
            <a:endParaRPr lang="en-US" sz="2400" dirty="0"/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Click ”Login to this Site” </a:t>
            </a:r>
            <a:r>
              <a:rPr lang="mr-IN" sz="2400" dirty="0"/>
              <a:t>–</a:t>
            </a:r>
            <a:r>
              <a:rPr lang="en-US" sz="2400" dirty="0"/>
              <a:t> is the user able to authenticate to ADFS?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N.B. This proves IDP is authenticating, *NOT* federation to ZPA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Intranet vs Extranet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Intranet = hits ADFS Server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Extranet = hits ADFS Proxy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ADFS Server is part of domain </a:t>
            </a:r>
            <a:r>
              <a:rPr lang="mr-IN" sz="2400" dirty="0"/>
              <a:t>–</a:t>
            </a:r>
            <a:r>
              <a:rPr lang="en-US" sz="2400" dirty="0"/>
              <a:t> can perform IWA (Kerberos/NTLM)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ADFS Proxy is not part of the domain </a:t>
            </a:r>
            <a:r>
              <a:rPr lang="mr-IN" sz="2400" dirty="0"/>
              <a:t>–</a:t>
            </a:r>
            <a:r>
              <a:rPr lang="en-US" sz="2400" dirty="0"/>
              <a:t> can validate certificates chain of trust &amp; map users/devices.  Perform FORM/</a:t>
            </a:r>
            <a:r>
              <a:rPr lang="en-US" sz="2400" dirty="0" err="1"/>
              <a:t>Certifcate</a:t>
            </a:r>
            <a:r>
              <a:rPr lang="en-US" sz="2400" dirty="0"/>
              <a:t> </a:t>
            </a:r>
            <a:r>
              <a:rPr lang="en-US" sz="2400" dirty="0" err="1"/>
              <a:t>Auth</a:t>
            </a:r>
            <a:r>
              <a:rPr lang="en-US" sz="2400" dirty="0"/>
              <a:t> and pass through to ADFS server to authenticate</a:t>
            </a:r>
          </a:p>
          <a:p>
            <a:pPr marL="928116" lvl="2" indent="-342900">
              <a:spcBef>
                <a:spcPts val="0"/>
              </a:spcBef>
              <a:buClrTx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530246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</a:t>
            </a:r>
            <a:r>
              <a:rPr lang="mr-IN" dirty="0"/>
              <a:t>–</a:t>
            </a:r>
            <a:r>
              <a:rPr lang="en-US" dirty="0"/>
              <a:t> OKTA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dig </a:t>
            </a:r>
            <a:r>
              <a:rPr lang="en-US" sz="2400" dirty="0" err="1"/>
              <a:t>company.okta.com</a:t>
            </a: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curl </a:t>
            </a:r>
            <a:r>
              <a:rPr lang="en-US" sz="2400" dirty="0">
                <a:hlinkClick r:id="rId2"/>
              </a:rPr>
              <a:t>https://company.okta.com</a:t>
            </a:r>
            <a:r>
              <a:rPr lang="en-US" sz="2400" dirty="0"/>
              <a:t> 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PAC file </a:t>
            </a:r>
            <a:r>
              <a:rPr lang="mr-IN" sz="2400" dirty="0"/>
              <a:t>–</a:t>
            </a:r>
            <a:r>
              <a:rPr lang="en-US" sz="2400" dirty="0"/>
              <a:t> is </a:t>
            </a:r>
            <a:r>
              <a:rPr lang="en-US" sz="2400" dirty="0" err="1"/>
              <a:t>company.okta.com</a:t>
            </a:r>
            <a:r>
              <a:rPr lang="en-US" sz="2400" dirty="0"/>
              <a:t> excluded in the PAC?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Browse to </a:t>
            </a:r>
            <a:r>
              <a:rPr lang="en-US" sz="2400" dirty="0">
                <a:hlinkClick r:id="rId2"/>
              </a:rPr>
              <a:t>https://company.okta.com</a:t>
            </a:r>
            <a:endParaRPr lang="en-US" sz="2400" dirty="0"/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Click ”Login to this Site” </a:t>
            </a:r>
            <a:r>
              <a:rPr lang="mr-IN" sz="2400" dirty="0"/>
              <a:t>–</a:t>
            </a:r>
            <a:r>
              <a:rPr lang="en-US" sz="2400" dirty="0"/>
              <a:t> is the user able to authenticate to ADFS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Does the use have Zscaler Private Access enabled on their account?</a:t>
            </a:r>
          </a:p>
          <a:p>
            <a:pPr marL="928116" lvl="2" indent="-342900">
              <a:spcBef>
                <a:spcPts val="0"/>
              </a:spcBef>
              <a:buClrTx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925351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- Generic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Configure ZPA Manually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Import configure SSO URL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Import Certificate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 err="1"/>
              <a:t>NameID</a:t>
            </a:r>
            <a:r>
              <a:rPr lang="en-US" sz="2400" dirty="0"/>
              <a:t> is automatically assumed as the subject name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Sign SAML Request - *HAS NO EFFECT AT ALL*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HTTP REDIRECT - *HAS NO EFFECT AT ALL*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Configure automatically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Import Metadata directly to ZPA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>
                <a:hlinkClick r:id="rId2"/>
              </a:rPr>
              <a:t>https://&lt;IDP-FQDN&gt;/</a:t>
            </a:r>
            <a:r>
              <a:rPr lang="en-US" sz="2400" dirty="0" err="1">
                <a:hlinkClick r:id="rId2"/>
              </a:rPr>
              <a:t>FederationMetadata</a:t>
            </a:r>
            <a:r>
              <a:rPr lang="en-US" sz="2400" dirty="0">
                <a:hlinkClick r:id="rId2"/>
              </a:rPr>
              <a:t>/2006-07/</a:t>
            </a:r>
            <a:r>
              <a:rPr lang="en-US" sz="2400" dirty="0" err="1">
                <a:hlinkClick r:id="rId2"/>
              </a:rPr>
              <a:t>FederationMetadata.xml</a:t>
            </a:r>
            <a:r>
              <a:rPr lang="en-US" sz="2400" dirty="0"/>
              <a:t> for ADFS (usually publically available)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welshgeek.okta.com</a:t>
            </a:r>
            <a:r>
              <a:rPr lang="en-US" sz="2400" dirty="0">
                <a:hlinkClick r:id="rId3"/>
              </a:rPr>
              <a:t>/app/exk191sno05FtxtCs1d8/</a:t>
            </a:r>
            <a:r>
              <a:rPr lang="en-US" sz="2400" dirty="0" err="1">
                <a:hlinkClick r:id="rId3"/>
              </a:rPr>
              <a:t>sso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saml</a:t>
            </a:r>
            <a:r>
              <a:rPr lang="en-US" sz="2400" dirty="0">
                <a:hlinkClick r:id="rId3"/>
              </a:rPr>
              <a:t>/metadata</a:t>
            </a:r>
            <a:r>
              <a:rPr lang="en-US" sz="2400" dirty="0"/>
              <a:t> for </a:t>
            </a:r>
            <a:r>
              <a:rPr lang="en-US" sz="2400" dirty="0" err="1"/>
              <a:t>Okta</a:t>
            </a:r>
            <a:endParaRPr lang="en-US" sz="2400" dirty="0"/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Download from Azure AD Console (no direct link)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Import Metadata from ZPA to IDP https://</a:t>
            </a:r>
            <a:r>
              <a:rPr lang="en-US" sz="2400" dirty="0" err="1"/>
              <a:t>samlsp.private.zscaler.com</a:t>
            </a:r>
            <a:r>
              <a:rPr lang="en-US" sz="2400" dirty="0"/>
              <a:t>/</a:t>
            </a:r>
            <a:r>
              <a:rPr lang="en-US" sz="2400" dirty="0" err="1"/>
              <a:t>auth</a:t>
            </a:r>
            <a:r>
              <a:rPr lang="en-US" sz="2400" dirty="0"/>
              <a:t>/metadata</a:t>
            </a:r>
          </a:p>
          <a:p>
            <a:pPr marL="928116" lvl="2" indent="-342900">
              <a:spcBef>
                <a:spcPts val="0"/>
              </a:spcBef>
              <a:buClrTx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032520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</a:t>
            </a:r>
            <a:r>
              <a:rPr lang="mr-IN" dirty="0"/>
              <a:t>–</a:t>
            </a:r>
            <a:r>
              <a:rPr lang="en-US" dirty="0"/>
              <a:t> Generic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Before logging in to ZAPP, or with ZPA disabled, or ZAPP Exited.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Browse to </a:t>
            </a:r>
            <a:r>
              <a:rPr lang="en-US" sz="2400" dirty="0">
                <a:hlinkClick r:id="rId2"/>
              </a:rPr>
              <a:t>https://samlsp.private.zscaler.com/auth/login?domain=company.com</a:t>
            </a: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Does redirect it to the IDP? Is the right company </a:t>
            </a:r>
            <a:r>
              <a:rPr lang="en-US" sz="2400" dirty="0" err="1"/>
              <a:t>auth</a:t>
            </a:r>
            <a:r>
              <a:rPr lang="en-US" sz="2400" dirty="0"/>
              <a:t> domain configured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Can the user login to the IDP?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Take header trace </a:t>
            </a:r>
            <a:r>
              <a:rPr lang="mr-IN" sz="2400" dirty="0"/>
              <a:t>–</a:t>
            </a:r>
            <a:r>
              <a:rPr lang="en-US" sz="2400" dirty="0"/>
              <a:t> use tools </a:t>
            </a:r>
            <a:r>
              <a:rPr lang="en-US" sz="2400" dirty="0" err="1"/>
              <a:t>HTTPWatch</a:t>
            </a:r>
            <a:r>
              <a:rPr lang="en-US" sz="2400" dirty="0"/>
              <a:t>, Fiddler, </a:t>
            </a:r>
            <a:r>
              <a:rPr lang="en-US" sz="2400" dirty="0" err="1"/>
              <a:t>LiveHTTPHeaders</a:t>
            </a:r>
            <a:r>
              <a:rPr lang="en-US" sz="2400" dirty="0"/>
              <a:t>, SSO Tracer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IDP Failures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IDP could be configured for Signed SAML request </a:t>
            </a:r>
            <a:r>
              <a:rPr lang="mr-IN" sz="2400" dirty="0"/>
              <a:t>–</a:t>
            </a:r>
            <a:r>
              <a:rPr lang="en-US" sz="2400" dirty="0"/>
              <a:t> not currently supported in GA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Time/Date Skew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 err="1"/>
              <a:t>Eventlogs</a:t>
            </a:r>
            <a:r>
              <a:rPr lang="en-US" sz="2400" dirty="0"/>
              <a:t>/Error Logs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Response Failures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Check Subject/</a:t>
            </a:r>
            <a:r>
              <a:rPr lang="en-US" sz="2400" dirty="0" err="1"/>
              <a:t>NameID</a:t>
            </a:r>
            <a:r>
              <a:rPr lang="en-US" sz="2400" dirty="0"/>
              <a:t> in Response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Time/Date Skew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Certificate </a:t>
            </a:r>
            <a:r>
              <a:rPr lang="mr-IN" sz="2400" dirty="0"/>
              <a:t>–</a:t>
            </a:r>
            <a:r>
              <a:rPr lang="en-US" sz="2400" dirty="0"/>
              <a:t> extract certificate in response, check with certificate in Admin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Check other SAML Attributes.  Not being present won’t cause failure </a:t>
            </a:r>
            <a:r>
              <a:rPr lang="mr-IN" sz="2400" dirty="0"/>
              <a:t>–</a:t>
            </a:r>
            <a:r>
              <a:rPr lang="en-US" sz="2400" dirty="0"/>
              <a:t> but will allow you to check policy.</a:t>
            </a:r>
          </a:p>
          <a:p>
            <a:pPr marL="928116" lvl="2" indent="-342900">
              <a:spcBef>
                <a:spcPts val="0"/>
              </a:spcBef>
              <a:buClrTx/>
            </a:pP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926149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</a:t>
            </a:r>
            <a:r>
              <a:rPr lang="mr-IN" dirty="0"/>
              <a:t>–</a:t>
            </a:r>
            <a:r>
              <a:rPr lang="en-US" dirty="0"/>
              <a:t> Generic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>
            <a:normAutofit fontScale="85000" lnSpcReduction="10000"/>
          </a:bodyPr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Before logging in to ZAPP, or with ZPA disabled, or ZAPP Exited.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Browse to </a:t>
            </a:r>
            <a:r>
              <a:rPr lang="en-US" sz="2400" dirty="0">
                <a:hlinkClick r:id="rId2"/>
              </a:rPr>
              <a:t>https://samlsp.private.zscaler.com/auth/login?domain=company.com</a:t>
            </a: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Does redirect it to the IDP?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Can the user login to the IDP?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Does the response redirect occur?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Does the </a:t>
            </a:r>
            <a:r>
              <a:rPr lang="en-US" sz="2400" dirty="0" err="1"/>
              <a:t>NameID</a:t>
            </a:r>
            <a:r>
              <a:rPr lang="en-US" sz="2400" dirty="0"/>
              <a:t> FQDN in the response match authentication Domains?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N.B. Test might succeed, even though domains don’t match.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Take header trace </a:t>
            </a:r>
            <a:r>
              <a:rPr lang="mr-IN" sz="2400" dirty="0"/>
              <a:t>–</a:t>
            </a:r>
            <a:r>
              <a:rPr lang="en-US" sz="2400" dirty="0"/>
              <a:t> use tools </a:t>
            </a:r>
            <a:r>
              <a:rPr lang="en-US" sz="2400" dirty="0" err="1"/>
              <a:t>HTTPWatch</a:t>
            </a:r>
            <a:r>
              <a:rPr lang="en-US" sz="2400" dirty="0"/>
              <a:t>, Fiddler, </a:t>
            </a:r>
            <a:r>
              <a:rPr lang="en-US" sz="2400" dirty="0" err="1"/>
              <a:t>LiveHTTPHeaders</a:t>
            </a:r>
            <a:r>
              <a:rPr lang="en-US" sz="2400" dirty="0"/>
              <a:t>, SSO Tracer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IDP Failures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IDP could be configured for Signed SAML request </a:t>
            </a:r>
            <a:r>
              <a:rPr lang="mr-IN" sz="2400" dirty="0"/>
              <a:t>–</a:t>
            </a:r>
            <a:r>
              <a:rPr lang="en-US" sz="2400" dirty="0"/>
              <a:t> not currently supported in GA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Time/Date Skew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 err="1"/>
              <a:t>Eventlogs</a:t>
            </a:r>
            <a:r>
              <a:rPr lang="en-US" sz="2400" dirty="0"/>
              <a:t>/Error Logs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Response Failures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Check Subject/</a:t>
            </a:r>
            <a:r>
              <a:rPr lang="en-US" sz="2400" dirty="0" err="1"/>
              <a:t>NameID</a:t>
            </a:r>
            <a:r>
              <a:rPr lang="en-US" sz="2400" dirty="0"/>
              <a:t> in Response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Time/Date Skew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Certificate </a:t>
            </a:r>
            <a:r>
              <a:rPr lang="mr-IN" sz="2400" dirty="0"/>
              <a:t>–</a:t>
            </a:r>
            <a:r>
              <a:rPr lang="en-US" sz="2400" dirty="0"/>
              <a:t> extract certificate in response, check with certificate in Admin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Check other SAML Attributes.  Not being present won’t cause failure </a:t>
            </a:r>
            <a:r>
              <a:rPr lang="mr-IN" sz="2400" dirty="0"/>
              <a:t>–</a:t>
            </a:r>
            <a:r>
              <a:rPr lang="en-US" sz="2400" dirty="0"/>
              <a:t> but will allow you to check policy.</a:t>
            </a:r>
          </a:p>
          <a:p>
            <a:pPr marL="928116" lvl="2" indent="-342900">
              <a:spcBef>
                <a:spcPts val="0"/>
              </a:spcBef>
              <a:buClrTx/>
            </a:pP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693495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</a:t>
            </a:r>
            <a:r>
              <a:rPr lang="mr-IN" dirty="0"/>
              <a:t>–</a:t>
            </a:r>
            <a:r>
              <a:rPr lang="en-US" dirty="0"/>
              <a:t> Generic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Peculiar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ZPA username displayed here is pulled from ZIA SAML Response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ZPA username is logged in ZPA Access logs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ZPA username returned in SAML</a:t>
            </a:r>
          </a:p>
          <a:p>
            <a:pPr marL="585216" lvl="2" indent="0">
              <a:spcBef>
                <a:spcPts val="0"/>
              </a:spcBef>
              <a:buClrTx/>
              <a:buNone/>
            </a:pPr>
            <a:r>
              <a:rPr lang="en-US" sz="2400" dirty="0"/>
              <a:t>response isn’t matching displayed</a:t>
            </a:r>
          </a:p>
          <a:p>
            <a:pPr marL="585216" lvl="2" indent="0">
              <a:spcBef>
                <a:spcPts val="0"/>
              </a:spcBef>
              <a:buClrTx/>
              <a:buNone/>
            </a:pPr>
            <a:r>
              <a:rPr lang="en-US" sz="2400" dirty="0"/>
              <a:t>username.</a:t>
            </a:r>
          </a:p>
          <a:p>
            <a:pPr marL="585216" lvl="2" indent="0">
              <a:spcBef>
                <a:spcPts val="0"/>
              </a:spcBef>
              <a:buClrTx/>
              <a:buNone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9001C9-4638-534C-A166-0AE90B38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822" y="2280976"/>
            <a:ext cx="5427526" cy="310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5026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</a:t>
            </a:r>
            <a:r>
              <a:rPr lang="mr-IN" dirty="0"/>
              <a:t>–</a:t>
            </a:r>
            <a:r>
              <a:rPr lang="en-US" dirty="0"/>
              <a:t> Generic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F4DADC-FB00-7F45-B229-C2757BA74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354"/>
            <a:ext cx="12192000" cy="195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573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Provisioning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Domains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The domain provisioned on the account is the AUTHENTICATION DOMAIN </a:t>
            </a:r>
            <a:r>
              <a:rPr lang="mr-IN" sz="2400" dirty="0"/>
              <a:t>–</a:t>
            </a:r>
            <a:r>
              <a:rPr lang="en-US" sz="2400" dirty="0"/>
              <a:t> i.e. the domains which will be returned in the SAML Subject Name / </a:t>
            </a:r>
            <a:r>
              <a:rPr lang="en-US" sz="2400" dirty="0" err="1"/>
              <a:t>NameID</a:t>
            </a:r>
            <a:r>
              <a:rPr lang="en-US" sz="2400" dirty="0"/>
              <a:t> Response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Application FQDNs can be added for *any* domain 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Both public and private domains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They *do not* need to be added by support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Setup ZPA first </a:t>
            </a:r>
            <a:r>
              <a:rPr lang="mr-IN" sz="2400" dirty="0"/>
              <a:t>–</a:t>
            </a:r>
            <a:r>
              <a:rPr lang="en-US" sz="2400" dirty="0"/>
              <a:t> ensure user can login using </a:t>
            </a:r>
            <a:r>
              <a:rPr lang="en-US" sz="2400" dirty="0">
                <a:hlinkClick r:id="rId2"/>
              </a:rPr>
              <a:t>https://samlsp.private.zscaler.com/auth/login?domain=company.com</a:t>
            </a: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In most cases, the ZPA “cloud” should match the ZIA Cloud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Mobile Admin is linked to ZPA for ZAPP profiles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If the clouds don’t match </a:t>
            </a:r>
            <a:r>
              <a:rPr lang="mr-IN" sz="2400" dirty="0"/>
              <a:t>–</a:t>
            </a:r>
            <a:r>
              <a:rPr lang="en-US" sz="2400" dirty="0"/>
              <a:t> Mobile Admin from ZIA will be on one cloud, and Mobile Admin for ZPA will be on another.  It will work, but users will be signed in to *either* ZPA or ZIA in ZAPP.</a:t>
            </a:r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  <a:p>
            <a:pPr marL="928116" lvl="2" indent="-342900">
              <a:spcBef>
                <a:spcPts val="0"/>
              </a:spcBef>
              <a:buClrTx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048007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</a:t>
            </a:r>
            <a:r>
              <a:rPr lang="mr-IN" dirty="0"/>
              <a:t>–</a:t>
            </a:r>
            <a:r>
              <a:rPr lang="en-US" dirty="0"/>
              <a:t> Generic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782469-F072-F242-8455-349826550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667"/>
            <a:ext cx="12192000" cy="243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9544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</a:t>
            </a:r>
            <a:r>
              <a:rPr lang="mr-IN" dirty="0"/>
              <a:t>–</a:t>
            </a:r>
            <a:r>
              <a:rPr lang="en-US" dirty="0"/>
              <a:t> Generic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C11F2-06A0-EF4D-A35B-2C645E97E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59" y="766838"/>
            <a:ext cx="6912668" cy="60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7967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</a:t>
            </a:r>
            <a:r>
              <a:rPr lang="mr-IN" dirty="0"/>
              <a:t>–</a:t>
            </a:r>
            <a:r>
              <a:rPr lang="en-US" dirty="0"/>
              <a:t> Generic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C11F2-06A0-EF4D-A35B-2C645E97E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59" y="766838"/>
            <a:ext cx="6912668" cy="60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0481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F6B3721-85BA-2946-8883-B589EFA36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9497" cy="67709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20844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76215" y="208894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600"/>
              </a:spcBef>
            </a:pPr>
            <a:endParaRPr lang="en-US" sz="1600" kern="0" dirty="0">
              <a:solidFill>
                <a:srgbClr val="58595B"/>
              </a:solidFill>
              <a:cs typeface="Arial"/>
              <a:sym typeface="Arial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28903" y="5711816"/>
            <a:ext cx="10422467" cy="694792"/>
          </a:xfrm>
          <a:prstGeom prst="rect">
            <a:avLst/>
          </a:prstGeom>
        </p:spPr>
        <p:txBody>
          <a:bodyPr lIns="0" bIns="0" anchor="b"/>
          <a:lstStyle>
            <a:lvl1pPr algn="l" defTabSz="914377" rtl="0" eaLnBrk="1" latinLnBrk="0" hangingPunct="1">
              <a:spcBef>
                <a:spcPts val="600"/>
              </a:spcBef>
              <a:buNone/>
              <a:defRPr sz="4000" b="1" kern="1200" baseline="0">
                <a:solidFill>
                  <a:schemeClr val="bg1"/>
                </a:solidFill>
                <a:latin typeface="+mj-lt"/>
                <a:ea typeface="+mj-ea"/>
                <a:cs typeface="Impact"/>
              </a:defRPr>
            </a:lvl1pPr>
          </a:lstStyle>
          <a:p>
            <a:endParaRPr lang="en-US" sz="1500" b="0" dirty="0">
              <a:solidFill>
                <a:srgbClr val="FFFFFF"/>
              </a:solidFill>
              <a:latin typeface="Source Sans Pro"/>
              <a:cs typeface="Source Sans Pro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>
                <a:latin typeface="Calibri" panose="020F050202020403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76480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Provisioning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You can re-map ZPA from one ZIA cloud to another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Support disables ZPA on one ZIA cloud, enables ZPA the other ZIA cloud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Mobile Portal Configuration cannot be migrated </a:t>
            </a:r>
            <a:r>
              <a:rPr lang="mr-IN" sz="2400" dirty="0"/>
              <a:t>–</a:t>
            </a:r>
            <a:r>
              <a:rPr lang="en-US" sz="2400" dirty="0"/>
              <a:t> backup/save/screenshot first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Separate clouds were used previously to segregate production and pilot traffic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“Entitlement” feature this is no longer necessary.  ZPA Pilot should be against production ZIA Instance</a:t>
            </a:r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  <a:p>
            <a:pPr marL="928116" lvl="2" indent="-342900">
              <a:spcBef>
                <a:spcPts val="0"/>
              </a:spcBef>
              <a:buClrTx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526915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Provisioning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If users are not seeing Private Access enabled in ZAPP, the problem will be one of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Entitlement </a:t>
            </a:r>
            <a:r>
              <a:rPr lang="mr-IN" sz="2400" dirty="0"/>
              <a:t>–</a:t>
            </a:r>
            <a:r>
              <a:rPr lang="en-US" sz="2400" dirty="0"/>
              <a:t> ZPA enabled for all users, or a group of users </a:t>
            </a:r>
            <a:r>
              <a:rPr lang="mr-IN" sz="2400" dirty="0"/>
              <a:t>–</a:t>
            </a:r>
            <a:r>
              <a:rPr lang="en-US" sz="2400" dirty="0"/>
              <a:t> is the user in the group? Group is </a:t>
            </a:r>
            <a:r>
              <a:rPr lang="en-US" sz="2400" dirty="0" err="1"/>
              <a:t>synchronised</a:t>
            </a:r>
            <a:r>
              <a:rPr lang="en-US" sz="2400" dirty="0"/>
              <a:t> from ZIA groups from ZIA SAML Response.  Happens at logon.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Enablement </a:t>
            </a:r>
            <a:r>
              <a:rPr lang="mr-IN" sz="2400" dirty="0"/>
              <a:t>–</a:t>
            </a:r>
            <a:r>
              <a:rPr lang="en-US" sz="2400" dirty="0"/>
              <a:t> is “ZPN” enabled in “Mobile </a:t>
            </a:r>
            <a:r>
              <a:rPr lang="en-US" sz="2400" dirty="0" err="1"/>
              <a:t>Zadmin</a:t>
            </a:r>
            <a:r>
              <a:rPr lang="en-US" sz="2400" dirty="0"/>
              <a:t>”?  Support can advise (Or ET Team – Lisa/Mark/</a:t>
            </a:r>
            <a:r>
              <a:rPr lang="en-US" sz="2400" dirty="0" err="1"/>
              <a:t>Kunal</a:t>
            </a:r>
            <a:r>
              <a:rPr lang="en-US" sz="2400" dirty="0"/>
              <a:t>)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Selected wrong cloud </a:t>
            </a:r>
            <a:r>
              <a:rPr lang="mr-IN" sz="2400" dirty="0"/>
              <a:t>–</a:t>
            </a:r>
            <a:r>
              <a:rPr lang="en-US" sz="2400" dirty="0"/>
              <a:t> if using multiple clouds for users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KEY POINTS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ZPA can only associate with a single ZIA Mobile cloud account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ZIA Does not need to be enabled for ZPA – we just need the Mobile Account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 err="1"/>
              <a:t>Auth</a:t>
            </a:r>
            <a:r>
              <a:rPr lang="en-US" sz="2400" dirty="0"/>
              <a:t> domains and ORGID’s need to be in sync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Subscription must be active, and ZPA must be enabled on mobile admin</a:t>
            </a:r>
          </a:p>
          <a:p>
            <a:pPr marL="928116" lvl="2" indent="-342900">
              <a:spcBef>
                <a:spcPts val="0"/>
              </a:spcBef>
              <a:buClrTx/>
            </a:pPr>
            <a:endParaRPr lang="en-US" sz="2400" dirty="0"/>
          </a:p>
          <a:p>
            <a:pPr marL="0" lvl="1" indent="0">
              <a:spcBef>
                <a:spcPts val="0"/>
              </a:spcBef>
              <a:buClrTx/>
              <a:buNone/>
            </a:pP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  <a:p>
            <a:pPr marL="928116" lvl="2" indent="-342900">
              <a:spcBef>
                <a:spcPts val="0"/>
              </a:spcBef>
              <a:buClrTx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74669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Provisioning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9EAC9-9654-5046-BB42-D1B0E0E49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15" y="809590"/>
            <a:ext cx="7500158" cy="4083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086430-E7A0-2342-B9FB-8203FA61E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020" y="3536638"/>
            <a:ext cx="4783643" cy="33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023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Connector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Check DNS Resolution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dig </a:t>
            </a:r>
            <a:r>
              <a:rPr lang="en-US" sz="2400" dirty="0" err="1"/>
              <a:t>broker.prod.zpath.net</a:t>
            </a:r>
            <a:endParaRPr lang="en-US" sz="2400" dirty="0"/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dig co2br.prod.zpath.net	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Check connection to broker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curl https://</a:t>
            </a:r>
            <a:r>
              <a:rPr lang="en-US" sz="2400" dirty="0" err="1"/>
              <a:t>welshgeek.net.broker.prod.zpath.net</a:t>
            </a:r>
            <a:r>
              <a:rPr lang="en-US" sz="2400" dirty="0"/>
              <a:t> --resolve welshgeek.net.broker.prod.zpath.net:443:52.29.240.114 –v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ips.zscloud.net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zpa</a:t>
            </a:r>
            <a:r>
              <a:rPr lang="en-US" sz="2400" dirty="0"/>
              <a:t> - Can the connectors connect to all hosts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Copy hosts from above URL to file “</a:t>
            </a:r>
            <a:r>
              <a:rPr lang="en-US" sz="2400" dirty="0" err="1"/>
              <a:t>zhosts.txt</a:t>
            </a:r>
            <a:r>
              <a:rPr lang="en-US" sz="2400" dirty="0"/>
              <a:t>”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 err="1"/>
              <a:t>sed</a:t>
            </a:r>
            <a:r>
              <a:rPr lang="en-US" sz="2400" dirty="0"/>
              <a:t> 's/\.0\/24/.1/g’ </a:t>
            </a:r>
            <a:r>
              <a:rPr lang="en-US" sz="2400" dirty="0" err="1"/>
              <a:t>zhosts.txt</a:t>
            </a:r>
            <a:r>
              <a:rPr lang="en-US" sz="2400" dirty="0"/>
              <a:t> | </a:t>
            </a:r>
            <a:r>
              <a:rPr lang="en-US" sz="2400" dirty="0" err="1"/>
              <a:t>sed</a:t>
            </a:r>
            <a:r>
              <a:rPr lang="en-US" sz="2400" dirty="0"/>
              <a:t> 's/.*\/[1-2].$//g' | </a:t>
            </a:r>
            <a:r>
              <a:rPr lang="en-US" sz="2400" dirty="0" err="1"/>
              <a:t>sed</a:t>
            </a:r>
            <a:r>
              <a:rPr lang="en-US" sz="2400" dirty="0"/>
              <a:t> 's/\/32//g' | grep . | while read LINE ; do </a:t>
            </a:r>
            <a:r>
              <a:rPr lang="en-US" sz="2400" dirty="0" err="1"/>
              <a:t>nc</a:t>
            </a:r>
            <a:r>
              <a:rPr lang="en-US" sz="2400" dirty="0"/>
              <a:t> -z "$LINE" 443 ; done</a:t>
            </a:r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657450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Connector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Check time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Check NTP settings at /</a:t>
            </a:r>
            <a:r>
              <a:rPr lang="en-US" sz="2400" dirty="0" err="1"/>
              <a:t>etc</a:t>
            </a:r>
            <a:r>
              <a:rPr lang="en-US" sz="2400" dirty="0"/>
              <a:t>/</a:t>
            </a:r>
            <a:r>
              <a:rPr lang="en-US" sz="2400" dirty="0" err="1"/>
              <a:t>chrony.conf</a:t>
            </a: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date (check this is in sync with NTP)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Check VMWare Tools aren’t sync’ing time with host (which may be wrong)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Install testing tools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yum install telnet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yum install </a:t>
            </a:r>
            <a:r>
              <a:rPr lang="en-US" sz="2400" dirty="0" err="1"/>
              <a:t>nc</a:t>
            </a:r>
            <a:endParaRPr lang="en-US" sz="2400" dirty="0"/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Should be installed on new builds of connectors</a:t>
            </a:r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394782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Connector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More Troubleshooting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Ping default gateway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Subnet Mask Correct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ARP Response for D/G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Traceroute off the network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Is DNS Working Correctly?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Check IP address isn’t clashing with something else.  Intermittent connection might imply this.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DHCP should alleviate this</a:t>
            </a:r>
          </a:p>
          <a:p>
            <a:pPr marL="1385316" lvl="3" indent="-342900">
              <a:spcBef>
                <a:spcPts val="0"/>
              </a:spcBef>
              <a:buClrTx/>
            </a:pPr>
            <a:r>
              <a:rPr lang="en-US" sz="2400" dirty="0"/>
              <a:t>Static IP’s might alleviate this </a:t>
            </a:r>
            <a:r>
              <a:rPr lang="mr-IN" sz="2400" dirty="0"/>
              <a:t>–</a:t>
            </a:r>
            <a:r>
              <a:rPr lang="en-US" sz="2400" dirty="0"/>
              <a:t> however check there is no clash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DNS </a:t>
            </a:r>
            <a:r>
              <a:rPr lang="mr-IN" sz="2400" dirty="0"/>
              <a:t>–</a:t>
            </a:r>
            <a:r>
              <a:rPr lang="en-US" sz="2400" dirty="0"/>
              <a:t> is the connector using the closest DNS?  Is it using a DNS server with local internet breakout (i.e. Connector in branch, but DNS egressing through DC)</a:t>
            </a:r>
          </a:p>
          <a:p>
            <a:pPr marL="928116" lvl="2" indent="-342900">
              <a:spcBef>
                <a:spcPts val="0"/>
              </a:spcBef>
              <a:buClrTx/>
            </a:pP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43847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1951" y="1022684"/>
            <a:ext cx="11017516" cy="5261465"/>
          </a:xfrm>
        </p:spPr>
        <p:txBody>
          <a:bodyPr/>
          <a:lstStyle/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Re-Generate Provisioning Key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Provision Key might not have been correctly signed or corrupted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# Connectors might have been exceeded for the provision key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NTP is out causing invalid CSR to be presented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Ensure permissions on Provisioning Key are correct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Should be root to put key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Key is at /opt/</a:t>
            </a:r>
            <a:r>
              <a:rPr lang="en-US" sz="2400" dirty="0" err="1"/>
              <a:t>zscaler</a:t>
            </a:r>
            <a:r>
              <a:rPr lang="en-US" sz="2400" dirty="0"/>
              <a:t>/</a:t>
            </a:r>
            <a:r>
              <a:rPr lang="en-US" sz="2400" dirty="0" err="1"/>
              <a:t>var</a:t>
            </a:r>
            <a:r>
              <a:rPr lang="en-US" sz="2400" dirty="0"/>
              <a:t>/</a:t>
            </a:r>
            <a:r>
              <a:rPr lang="en-US" sz="2400" dirty="0" err="1"/>
              <a:t>provision_key</a:t>
            </a:r>
            <a:endParaRPr lang="en-US" sz="2400" dirty="0"/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 err="1"/>
              <a:t>Chmod</a:t>
            </a:r>
            <a:r>
              <a:rPr lang="en-US" sz="2400" dirty="0"/>
              <a:t> 644 /opt/</a:t>
            </a:r>
            <a:r>
              <a:rPr lang="en-US" sz="2400" dirty="0" err="1"/>
              <a:t>zscaler</a:t>
            </a:r>
            <a:r>
              <a:rPr lang="en-US" sz="2400" dirty="0"/>
              <a:t>/</a:t>
            </a:r>
            <a:r>
              <a:rPr lang="en-US" sz="2400" dirty="0" err="1"/>
              <a:t>var</a:t>
            </a:r>
            <a:r>
              <a:rPr lang="en-US" sz="2400" dirty="0"/>
              <a:t>/</a:t>
            </a:r>
            <a:r>
              <a:rPr lang="en-US" sz="2400" dirty="0" err="1"/>
              <a:t>provision_key</a:t>
            </a: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 err="1"/>
              <a:t>systemctl</a:t>
            </a:r>
            <a:r>
              <a:rPr lang="en-US" sz="2400" dirty="0"/>
              <a:t> status </a:t>
            </a:r>
            <a:r>
              <a:rPr lang="en-US" sz="2400" dirty="0" err="1"/>
              <a:t>zpa</a:t>
            </a:r>
            <a:r>
              <a:rPr lang="en-US" sz="2400" dirty="0"/>
              <a:t>-connector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On start Connector will download latest build </a:t>
            </a:r>
            <a:r>
              <a:rPr lang="mr-IN" sz="2400" dirty="0"/>
              <a:t>–</a:t>
            </a:r>
            <a:r>
              <a:rPr lang="en-US" sz="2400" dirty="0"/>
              <a:t> you might want to restart it to get the new build in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 err="1"/>
              <a:t>systemctl</a:t>
            </a:r>
            <a:r>
              <a:rPr lang="en-US" sz="2400" dirty="0"/>
              <a:t> restart </a:t>
            </a:r>
            <a:r>
              <a:rPr lang="en-US" sz="2400" dirty="0" err="1"/>
              <a:t>zpa</a:t>
            </a:r>
            <a:r>
              <a:rPr lang="en-US" sz="2400" dirty="0"/>
              <a:t>-connector</a:t>
            </a:r>
          </a:p>
          <a:p>
            <a:pPr marL="342900" lvl="1" indent="-342900">
              <a:spcBef>
                <a:spcPts val="0"/>
              </a:spcBef>
              <a:buClrTx/>
            </a:pPr>
            <a:r>
              <a:rPr lang="en-US" sz="2400" dirty="0"/>
              <a:t>If necessary, run the ZPA Binary in the foreground.  As root you can run connector in the foreground in debug mode to track what’s happening</a:t>
            </a:r>
          </a:p>
          <a:p>
            <a:pPr marL="928116" lvl="2" indent="-342900">
              <a:spcBef>
                <a:spcPts val="0"/>
              </a:spcBef>
              <a:buClrTx/>
            </a:pPr>
            <a:r>
              <a:rPr lang="en-US" sz="2400" dirty="0"/>
              <a:t>/opt/</a:t>
            </a:r>
            <a:r>
              <a:rPr lang="en-US" sz="2400" dirty="0" err="1"/>
              <a:t>zscaler</a:t>
            </a:r>
            <a:r>
              <a:rPr lang="en-US" sz="2400" dirty="0"/>
              <a:t>/</a:t>
            </a:r>
            <a:r>
              <a:rPr lang="en-US" sz="2400" dirty="0" err="1"/>
              <a:t>var</a:t>
            </a:r>
            <a:r>
              <a:rPr lang="en-US" sz="2400" dirty="0"/>
              <a:t>/</a:t>
            </a:r>
            <a:r>
              <a:rPr lang="en-US" sz="2400" dirty="0" err="1"/>
              <a:t>image.bin</a:t>
            </a:r>
            <a:r>
              <a:rPr lang="en-US" sz="2400" dirty="0"/>
              <a:t> -</a:t>
            </a:r>
            <a:r>
              <a:rPr lang="en-US" sz="2400" dirty="0" err="1"/>
              <a:t>debuglog</a:t>
            </a:r>
            <a:endParaRPr lang="en-US" sz="2400" dirty="0"/>
          </a:p>
          <a:p>
            <a:pPr marL="928116" lvl="2" indent="-342900">
              <a:spcBef>
                <a:spcPts val="0"/>
              </a:spcBef>
              <a:buClrTx/>
            </a:pP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  <a:p>
            <a:pPr marL="342900" lvl="1" indent="-342900">
              <a:spcBef>
                <a:spcPts val="0"/>
              </a:spcBef>
              <a:buClrTx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280903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Custom 10">
      <a:dk1>
        <a:srgbClr val="56575A"/>
      </a:dk1>
      <a:lt1>
        <a:srgbClr val="FFFFFF"/>
      </a:lt1>
      <a:dk2>
        <a:srgbClr val="000000"/>
      </a:dk2>
      <a:lt2>
        <a:srgbClr val="C7C8CA"/>
      </a:lt2>
      <a:accent1>
        <a:srgbClr val="15A1DB"/>
      </a:accent1>
      <a:accent2>
        <a:srgbClr val="EA3220"/>
      </a:accent2>
      <a:accent3>
        <a:srgbClr val="89B6AB"/>
      </a:accent3>
      <a:accent4>
        <a:srgbClr val="F69528"/>
      </a:accent4>
      <a:accent5>
        <a:srgbClr val="03396B"/>
      </a:accent5>
      <a:accent6>
        <a:srgbClr val="EAEAEA"/>
      </a:accent6>
      <a:hlink>
        <a:srgbClr val="15A3DC"/>
      </a:hlink>
      <a:folHlink>
        <a:srgbClr val="15A3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10">
      <a:dk1>
        <a:srgbClr val="56575A"/>
      </a:dk1>
      <a:lt1>
        <a:srgbClr val="FFFFFF"/>
      </a:lt1>
      <a:dk2>
        <a:srgbClr val="000000"/>
      </a:dk2>
      <a:lt2>
        <a:srgbClr val="C7C8CA"/>
      </a:lt2>
      <a:accent1>
        <a:srgbClr val="15A1DB"/>
      </a:accent1>
      <a:accent2>
        <a:srgbClr val="EA3220"/>
      </a:accent2>
      <a:accent3>
        <a:srgbClr val="89B6AB"/>
      </a:accent3>
      <a:accent4>
        <a:srgbClr val="F69528"/>
      </a:accent4>
      <a:accent5>
        <a:srgbClr val="03396B"/>
      </a:accent5>
      <a:accent6>
        <a:srgbClr val="EAEAEA"/>
      </a:accent6>
      <a:hlink>
        <a:srgbClr val="15A3DC"/>
      </a:hlink>
      <a:folHlink>
        <a:srgbClr val="15A3D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8A4C114B37B4458EE13FBD8F6B99B4" ma:contentTypeVersion="4" ma:contentTypeDescription="Create a new document." ma:contentTypeScope="" ma:versionID="8c82be008333be36a0716bdcfc6f8425">
  <xsd:schema xmlns:xsd="http://www.w3.org/2001/XMLSchema" xmlns:xs="http://www.w3.org/2001/XMLSchema" xmlns:p="http://schemas.microsoft.com/office/2006/metadata/properties" xmlns:ns2="0a81ed58-c229-4fb8-b0e9-1cc4925e3fd9" targetNamespace="http://schemas.microsoft.com/office/2006/metadata/properties" ma:root="true" ma:fieldsID="a863b875b0586bb3f12814e95db0b7c3" ns2:_="">
    <xsd:import namespace="0a81ed58-c229-4fb8-b0e9-1cc4925e3f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81ed58-c229-4fb8-b0e9-1cc4925e3f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1927E3-B170-4267-8FCD-6AA3C3268A70}"/>
</file>

<file path=customXml/itemProps2.xml><?xml version="1.0" encoding="utf-8"?>
<ds:datastoreItem xmlns:ds="http://schemas.openxmlformats.org/officeDocument/2006/customXml" ds:itemID="{7B442B7A-B0A0-41E0-A323-5950699329C5}"/>
</file>

<file path=customXml/itemProps3.xml><?xml version="1.0" encoding="utf-8"?>
<ds:datastoreItem xmlns:ds="http://schemas.openxmlformats.org/officeDocument/2006/customXml" ds:itemID="{585C1695-09B0-4F6F-9214-27D3E73D0426}"/>
</file>

<file path=docProps/app.xml><?xml version="1.0" encoding="utf-8"?>
<Properties xmlns="http://schemas.openxmlformats.org/officeDocument/2006/extended-properties" xmlns:vt="http://schemas.openxmlformats.org/officeDocument/2006/docPropsVTypes">
  <TotalTime>24561</TotalTime>
  <Words>1671</Words>
  <Application>Microsoft Macintosh PowerPoint</Application>
  <PresentationFormat>Widescreen</PresentationFormat>
  <Paragraphs>190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HP Simplified</vt:lpstr>
      <vt:lpstr>Source Sans Pro</vt:lpstr>
      <vt:lpstr>1_Office Theme</vt:lpstr>
      <vt:lpstr>2_Office Theme</vt:lpstr>
      <vt:lpstr>Custom Design</vt:lpstr>
      <vt:lpstr>Zscaler Private Access Troubleshooting</vt:lpstr>
      <vt:lpstr>Provisioning</vt:lpstr>
      <vt:lpstr>Provisioning</vt:lpstr>
      <vt:lpstr>Provisioning</vt:lpstr>
      <vt:lpstr>Provisioning</vt:lpstr>
      <vt:lpstr>Connector</vt:lpstr>
      <vt:lpstr>Connector</vt:lpstr>
      <vt:lpstr>Connector</vt:lpstr>
      <vt:lpstr>Connector</vt:lpstr>
      <vt:lpstr>Connector</vt:lpstr>
      <vt:lpstr>Connector</vt:lpstr>
      <vt:lpstr>Connectors - Groups</vt:lpstr>
      <vt:lpstr>SAML - ADFS</vt:lpstr>
      <vt:lpstr>SAML – OKTA</vt:lpstr>
      <vt:lpstr>SAML - Generic</vt:lpstr>
      <vt:lpstr>SAML – Generic</vt:lpstr>
      <vt:lpstr>SAML – Generic</vt:lpstr>
      <vt:lpstr>SAML – Generic</vt:lpstr>
      <vt:lpstr>SAML – Generic</vt:lpstr>
      <vt:lpstr>SAML – Generic</vt:lpstr>
      <vt:lpstr>SAML – Generic</vt:lpstr>
      <vt:lpstr>SAML – Generic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KSimpson</dc:creator>
  <cp:lastModifiedBy>Mark Ryan</cp:lastModifiedBy>
  <cp:revision>306</cp:revision>
  <dcterms:created xsi:type="dcterms:W3CDTF">2017-07-03T18:13:44Z</dcterms:created>
  <dcterms:modified xsi:type="dcterms:W3CDTF">2017-10-16T23:46:48Z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0x010100488A4C114B37B4458EE13FBD8F6B99B4</vt:lpwstr>
  </property>
</Properties>
</file>